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6" Type="http://schemas.openxmlformats.org/officeDocument/2006/relationships/slide" Target="slides/slide3.xml"/><Relationship Id="rId18" Type="http://schemas.openxmlformats.org/officeDocument/2006/relationships/slide" Target="slides/slide15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45555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6060" y="172721"/>
            <a:ext cx="809133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567602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85432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53525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15685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938357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299265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1697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1399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046791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56848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C:\Users\wanjiru.gitonga\AppData\Local\Microsoft\Windows\Temporary Internet Files\Content.Outlook\LZ0FBQMZ\Screen Shot 2014-08-#3777A5 (2)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12192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3440" y="843155"/>
            <a:ext cx="8047512" cy="1287277"/>
          </a:xfrm>
        </p:spPr>
        <p:txBody>
          <a:bodyPr>
            <a:normAutofit/>
          </a:bodyPr>
          <a:lstStyle>
            <a:lvl1pPr>
              <a:defRPr sz="304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232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6FFC4-F217-4623-B513-1C716AC6DF53}" type="datetimeFigureOut">
              <a:rPr lang="en-KE" smtClean="0"/>
              <a:t>09/10/2024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EAF4-3E1B-41A0-A413-61009F8524D3}" type="slidenum">
              <a:rPr lang="en-KE" smtClean="0"/>
              <a:t>‹#›</a:t>
            </a:fld>
            <a:endParaRPr lang="en-K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3186B59-90E3-3578-17B9-4F740F3E2667}"/>
              </a:ext>
            </a:extLst>
          </p:cNvPr>
          <p:cNvGrpSpPr/>
          <p:nvPr userDrawn="1"/>
        </p:nvGrpSpPr>
        <p:grpSpPr>
          <a:xfrm>
            <a:off x="0" y="0"/>
            <a:ext cx="1747986" cy="1922726"/>
            <a:chOff x="-18316" y="-24303"/>
            <a:chExt cx="1747986" cy="1922726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B2E9722-43F3-D94F-C928-2B90F28CCD66}"/>
                </a:ext>
              </a:extLst>
            </p:cNvPr>
            <p:cNvSpPr/>
            <p:nvPr/>
          </p:nvSpPr>
          <p:spPr>
            <a:xfrm rot="5400000">
              <a:off x="-191090" y="148472"/>
              <a:ext cx="793360" cy="447811"/>
            </a:xfrm>
            <a:custGeom>
              <a:avLst/>
              <a:gdLst>
                <a:gd name="connsiteX0" fmla="*/ 0 w 793360"/>
                <a:gd name="connsiteY0" fmla="*/ 447811 h 447811"/>
                <a:gd name="connsiteX1" fmla="*/ 0 w 793360"/>
                <a:gd name="connsiteY1" fmla="*/ 291012 h 447811"/>
                <a:gd name="connsiteX2" fmla="*/ 164407 w 793360"/>
                <a:gd name="connsiteY2" fmla="*/ 0 h 447811"/>
                <a:gd name="connsiteX3" fmla="*/ 701067 w 793360"/>
                <a:gd name="connsiteY3" fmla="*/ 216450 h 447811"/>
                <a:gd name="connsiteX4" fmla="*/ 793360 w 793360"/>
                <a:gd name="connsiteY4" fmla="*/ 447811 h 447811"/>
                <a:gd name="connsiteX5" fmla="*/ 0 w 793360"/>
                <a:gd name="connsiteY5" fmla="*/ 447811 h 44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3360" h="447811">
                  <a:moveTo>
                    <a:pt x="0" y="447811"/>
                  </a:moveTo>
                  <a:lnTo>
                    <a:pt x="0" y="291012"/>
                  </a:lnTo>
                  <a:lnTo>
                    <a:pt x="164407" y="0"/>
                  </a:lnTo>
                  <a:lnTo>
                    <a:pt x="701067" y="216450"/>
                  </a:lnTo>
                  <a:lnTo>
                    <a:pt x="793360" y="447811"/>
                  </a:lnTo>
                  <a:lnTo>
                    <a:pt x="0" y="447811"/>
                  </a:lnTo>
                  <a:close/>
                </a:path>
              </a:pathLst>
            </a:custGeom>
            <a:solidFill>
              <a:srgbClr val="03441F"/>
            </a:solidFill>
            <a:ln>
              <a:solidFill>
                <a:srgbClr val="0344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KE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B3004A-FA73-E6F7-36C9-A09E37449221}"/>
                </a:ext>
              </a:extLst>
            </p:cNvPr>
            <p:cNvSpPr/>
            <p:nvPr/>
          </p:nvSpPr>
          <p:spPr>
            <a:xfrm rot="5400000">
              <a:off x="362279" y="-76730"/>
              <a:ext cx="81101" cy="185956"/>
            </a:xfrm>
            <a:custGeom>
              <a:avLst/>
              <a:gdLst>
                <a:gd name="connsiteX0" fmla="*/ 0 w 81101"/>
                <a:gd name="connsiteY0" fmla="*/ 185956 h 185956"/>
                <a:gd name="connsiteX1" fmla="*/ 0 w 81101"/>
                <a:gd name="connsiteY1" fmla="*/ 0 h 185956"/>
                <a:gd name="connsiteX2" fmla="*/ 81101 w 81101"/>
                <a:gd name="connsiteY2" fmla="*/ 32711 h 185956"/>
                <a:gd name="connsiteX3" fmla="*/ 0 w 81101"/>
                <a:gd name="connsiteY3" fmla="*/ 185956 h 185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101" h="185956">
                  <a:moveTo>
                    <a:pt x="0" y="185956"/>
                  </a:moveTo>
                  <a:lnTo>
                    <a:pt x="0" y="0"/>
                  </a:lnTo>
                  <a:lnTo>
                    <a:pt x="81101" y="32711"/>
                  </a:lnTo>
                  <a:lnTo>
                    <a:pt x="0" y="185956"/>
                  </a:lnTo>
                  <a:close/>
                </a:path>
              </a:pathLst>
            </a:custGeom>
            <a:solidFill>
              <a:srgbClr val="03441F"/>
            </a:solidFill>
            <a:ln>
              <a:solidFill>
                <a:srgbClr val="0344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KE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71992CC-4D2D-E4DE-CECE-50200711369A}"/>
                </a:ext>
              </a:extLst>
            </p:cNvPr>
            <p:cNvSpPr/>
            <p:nvPr/>
          </p:nvSpPr>
          <p:spPr>
            <a:xfrm rot="5400000">
              <a:off x="946853" y="-431418"/>
              <a:ext cx="375701" cy="1189932"/>
            </a:xfrm>
            <a:custGeom>
              <a:avLst/>
              <a:gdLst>
                <a:gd name="connsiteX0" fmla="*/ 0 w 375701"/>
                <a:gd name="connsiteY0" fmla="*/ 1140862 h 1189932"/>
                <a:gd name="connsiteX1" fmla="*/ 0 w 375701"/>
                <a:gd name="connsiteY1" fmla="*/ 0 h 1189932"/>
                <a:gd name="connsiteX2" fmla="*/ 375701 w 375701"/>
                <a:gd name="connsiteY2" fmla="*/ 709909 h 1189932"/>
                <a:gd name="connsiteX3" fmla="*/ 121661 w 375701"/>
                <a:gd name="connsiteY3" fmla="*/ 1189932 h 1189932"/>
                <a:gd name="connsiteX4" fmla="*/ 0 w 375701"/>
                <a:gd name="connsiteY4" fmla="*/ 1140862 h 11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701" h="1189932">
                  <a:moveTo>
                    <a:pt x="0" y="1140862"/>
                  </a:moveTo>
                  <a:lnTo>
                    <a:pt x="0" y="0"/>
                  </a:lnTo>
                  <a:lnTo>
                    <a:pt x="375701" y="709909"/>
                  </a:lnTo>
                  <a:lnTo>
                    <a:pt x="121661" y="1189932"/>
                  </a:lnTo>
                  <a:lnTo>
                    <a:pt x="0" y="1140862"/>
                  </a:lnTo>
                  <a:close/>
                </a:path>
              </a:pathLst>
            </a:custGeom>
            <a:solidFill>
              <a:srgbClr val="F9E41B"/>
            </a:solidFill>
            <a:ln>
              <a:solidFill>
                <a:srgbClr val="F9E41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KE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5F7C71B-671A-0632-FCD2-083E8AD0843E}"/>
                </a:ext>
              </a:extLst>
            </p:cNvPr>
            <p:cNvSpPr/>
            <p:nvPr/>
          </p:nvSpPr>
          <p:spPr>
            <a:xfrm rot="5400000">
              <a:off x="385457" y="121316"/>
              <a:ext cx="449656" cy="572814"/>
            </a:xfrm>
            <a:custGeom>
              <a:avLst/>
              <a:gdLst>
                <a:gd name="connsiteX0" fmla="*/ 0 w 449656"/>
                <a:gd name="connsiteY0" fmla="*/ 391454 h 572814"/>
                <a:gd name="connsiteX1" fmla="*/ 221152 w 449656"/>
                <a:gd name="connsiteY1" fmla="*/ 0 h 572814"/>
                <a:gd name="connsiteX2" fmla="*/ 449656 w 449656"/>
                <a:gd name="connsiteY2" fmla="*/ 572814 h 572814"/>
                <a:gd name="connsiteX3" fmla="*/ 0 w 449656"/>
                <a:gd name="connsiteY3" fmla="*/ 391454 h 57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56" h="572814">
                  <a:moveTo>
                    <a:pt x="0" y="391454"/>
                  </a:moveTo>
                  <a:lnTo>
                    <a:pt x="221152" y="0"/>
                  </a:lnTo>
                  <a:lnTo>
                    <a:pt x="449656" y="572814"/>
                  </a:lnTo>
                  <a:lnTo>
                    <a:pt x="0" y="391454"/>
                  </a:lnTo>
                  <a:close/>
                </a:path>
              </a:pathLst>
            </a:custGeom>
            <a:solidFill>
              <a:srgbClr val="03441F"/>
            </a:solidFill>
            <a:ln>
              <a:solidFill>
                <a:srgbClr val="0344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KE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5BFD4C3-C2EA-922B-16CC-F0AC4887216F}"/>
                </a:ext>
              </a:extLst>
            </p:cNvPr>
            <p:cNvSpPr/>
            <p:nvPr/>
          </p:nvSpPr>
          <p:spPr>
            <a:xfrm rot="5400000">
              <a:off x="-385738" y="1037310"/>
              <a:ext cx="1228537" cy="493690"/>
            </a:xfrm>
            <a:custGeom>
              <a:avLst/>
              <a:gdLst>
                <a:gd name="connsiteX0" fmla="*/ 0 w 1228537"/>
                <a:gd name="connsiteY0" fmla="*/ 0 h 493690"/>
                <a:gd name="connsiteX1" fmla="*/ 1228537 w 1228537"/>
                <a:gd name="connsiteY1" fmla="*/ 493690 h 493690"/>
                <a:gd name="connsiteX2" fmla="*/ 846597 w 1228537"/>
                <a:gd name="connsiteY2" fmla="*/ 493690 h 493690"/>
                <a:gd name="connsiteX3" fmla="*/ 67261 w 1228537"/>
                <a:gd name="connsiteY3" fmla="*/ 179361 h 493690"/>
                <a:gd name="connsiteX4" fmla="*/ 0 w 1228537"/>
                <a:gd name="connsiteY4" fmla="*/ 0 h 49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8537" h="493690">
                  <a:moveTo>
                    <a:pt x="0" y="0"/>
                  </a:moveTo>
                  <a:lnTo>
                    <a:pt x="1228537" y="493690"/>
                  </a:lnTo>
                  <a:lnTo>
                    <a:pt x="846597" y="493690"/>
                  </a:lnTo>
                  <a:lnTo>
                    <a:pt x="67261" y="179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441F"/>
            </a:solidFill>
            <a:ln>
              <a:solidFill>
                <a:srgbClr val="0344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KE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E95FDA-F3FD-E6F4-0613-0F96F8F24093}"/>
                </a:ext>
              </a:extLst>
            </p:cNvPr>
            <p:cNvSpPr/>
            <p:nvPr/>
          </p:nvSpPr>
          <p:spPr>
            <a:xfrm rot="5400000">
              <a:off x="-169770" y="929692"/>
              <a:ext cx="507666" cy="204757"/>
            </a:xfrm>
            <a:custGeom>
              <a:avLst/>
              <a:gdLst>
                <a:gd name="connsiteX0" fmla="*/ 0 w 507666"/>
                <a:gd name="connsiteY0" fmla="*/ 0 h 204757"/>
                <a:gd name="connsiteX1" fmla="*/ 507666 w 507666"/>
                <a:gd name="connsiteY1" fmla="*/ 204757 h 204757"/>
                <a:gd name="connsiteX2" fmla="*/ 76785 w 507666"/>
                <a:gd name="connsiteY2" fmla="*/ 204757 h 204757"/>
                <a:gd name="connsiteX3" fmla="*/ 0 w 507666"/>
                <a:gd name="connsiteY3" fmla="*/ 0 h 20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666" h="204757">
                  <a:moveTo>
                    <a:pt x="0" y="0"/>
                  </a:moveTo>
                  <a:lnTo>
                    <a:pt x="507666" y="204757"/>
                  </a:lnTo>
                  <a:lnTo>
                    <a:pt x="76785" y="2047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E41B"/>
            </a:solidFill>
            <a:ln>
              <a:solidFill>
                <a:srgbClr val="F9E41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KE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C755AB0-DAB7-D058-D70A-E7165312C72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90860" y="136525"/>
            <a:ext cx="1325880" cy="1443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6526A3C-6E0E-046F-0692-354B81F84F21}"/>
              </a:ext>
            </a:extLst>
          </p:cNvPr>
          <p:cNvSpPr/>
          <p:nvPr userDrawn="1"/>
        </p:nvSpPr>
        <p:spPr>
          <a:xfrm>
            <a:off x="0" y="6617970"/>
            <a:ext cx="9375228" cy="240030"/>
          </a:xfrm>
          <a:prstGeom prst="rect">
            <a:avLst/>
          </a:prstGeom>
          <a:solidFill>
            <a:srgbClr val="03441F"/>
          </a:solidFill>
          <a:ln>
            <a:solidFill>
              <a:srgbClr val="0344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rgbClr val="03441F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9C16A13-437C-3139-C474-D0CE5171DF5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617650" y="6585268"/>
            <a:ext cx="2479040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88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243F5-C441-A2CE-11C1-B126E9A7F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8125"/>
            <a:ext cx="9144000" cy="3271838"/>
          </a:xfrm>
        </p:spPr>
        <p:txBody>
          <a:bodyPr>
            <a:normAutofit/>
          </a:bodyPr>
          <a:lstStyle/>
          <a:p>
            <a:pPr marL="457200" marR="0" lvl="1" algn="ctr">
              <a:spcBef>
                <a:spcPts val="210"/>
              </a:spcBef>
              <a:spcAft>
                <a:spcPts val="0"/>
              </a:spcAft>
              <a:buSzPts val="1100"/>
              <a:tabLst>
                <a:tab pos="1371600" algn="l"/>
                <a:tab pos="1372235" algn="l"/>
              </a:tabLst>
            </a:pPr>
            <a:r>
              <a:rPr lang="en-US" sz="3600" b="1" dirty="0"/>
              <a:t>Nairobi County 1</a:t>
            </a:r>
            <a:r>
              <a:rPr lang="en-US" sz="3600" b="1" baseline="30000" dirty="0"/>
              <a:t>st</a:t>
            </a:r>
            <a:r>
              <a:rPr lang="en-US" sz="3600" b="1" dirty="0"/>
              <a:t> Health Scientific Conference.</a:t>
            </a:r>
            <a:br>
              <a:rPr lang="en-US" sz="3600" b="1" dirty="0"/>
            </a:br>
            <a:r>
              <a:rPr lang="en-US" sz="3600" b="1" dirty="0"/>
              <a:t>Introductory webinar. </a:t>
            </a:r>
            <a:br>
              <a:rPr lang="en-US" sz="3600" b="1" dirty="0"/>
            </a:br>
            <a:r>
              <a:rPr lang="en-US" sz="2800" b="1" i="1" dirty="0"/>
              <a:t>11</a:t>
            </a:r>
            <a:r>
              <a:rPr lang="en-US" sz="2800" b="1" i="1" baseline="30000" dirty="0"/>
              <a:t>th</a:t>
            </a:r>
            <a:r>
              <a:rPr lang="en-US" sz="2800" b="1" i="1" dirty="0"/>
              <a:t> September 2024</a:t>
            </a:r>
            <a:r>
              <a:rPr lang="en-US" sz="3200" b="1" i="1" dirty="0"/>
              <a:t>.</a:t>
            </a:r>
            <a:br>
              <a:rPr lang="en-US" sz="3200" b="1" i="1" dirty="0"/>
            </a:br>
            <a:endParaRPr lang="en-KE" sz="3200" b="1" i="1" dirty="0"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3C6018-A176-3DE0-13E0-C05416DB40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"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Advancing</a:t>
            </a:r>
            <a:r>
              <a:rPr lang="en-US" sz="2800" b="1" i="1" spc="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800" b="1" i="1" spc="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Equity:</a:t>
            </a:r>
            <a:r>
              <a:rPr lang="en-US" sz="2800" b="1" i="1" spc="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Towards</a:t>
            </a:r>
            <a:r>
              <a:rPr lang="en-US" sz="2800" b="1" i="1" spc="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Resilient</a:t>
            </a:r>
            <a:r>
              <a:rPr lang="en-US" sz="2800" b="1" i="1" spc="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800" b="1" i="1" spc="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Sustainable</a:t>
            </a:r>
            <a:r>
              <a:rPr lang="en-US" sz="2800" b="1" i="1" spc="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People-</a:t>
            </a:r>
            <a:r>
              <a:rPr lang="en-US" sz="2800" b="1" i="1" spc="-270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Centered</a:t>
            </a:r>
            <a:r>
              <a:rPr lang="en-US" sz="2800" b="1" i="1" spc="2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Primary</a:t>
            </a:r>
            <a:r>
              <a:rPr lang="en-US" sz="2800" b="1" i="1" spc="50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Healthcare</a:t>
            </a:r>
            <a:r>
              <a:rPr lang="en-US" sz="2800" b="1" i="1" spc="3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Systems</a:t>
            </a:r>
            <a:r>
              <a:rPr lang="en-US" sz="2800" b="1" i="1" spc="75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for</a:t>
            </a:r>
            <a:r>
              <a:rPr lang="en-US" sz="2800" b="1" i="1" spc="40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800" b="1" i="1" dirty="0">
                <a:effectLst/>
                <a:latin typeface="+mj-lt"/>
                <a:ea typeface="Georgia" panose="02040502050405020303" pitchFamily="18" charset="0"/>
                <a:cs typeface="Georgia" panose="02040502050405020303" pitchFamily="18" charset="0"/>
              </a:rPr>
              <a:t>Nairobi”</a:t>
            </a:r>
            <a:endParaRPr lang="en-KE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0081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D523B-1EDF-BE3F-B0F1-40B0A3E94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What are main specific  objectives of this Important conference</a:t>
            </a:r>
            <a:r>
              <a:rPr lang="en-US" dirty="0"/>
              <a:t>???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3CE8B-304F-F833-D559-3E1CF48C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825624"/>
            <a:ext cx="11115675" cy="4860925"/>
          </a:xfrm>
        </p:spPr>
        <p:txBody>
          <a:bodyPr>
            <a:normAutofit fontScale="92500" lnSpcReduction="20000"/>
          </a:bodyPr>
          <a:lstStyle/>
          <a:p>
            <a:pPr marL="68580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kern="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R="73025" lvl="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232535" algn="l"/>
              </a:tabLst>
            </a:pPr>
            <a:r>
              <a:rPr lang="en-US" sz="2400" b="1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To Promote</a:t>
            </a:r>
            <a:r>
              <a:rPr lang="en-US" sz="2400" b="1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b="1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b="1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b="1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Equity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: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Tackling 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spc="-28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disparities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ensure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 for 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all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populations.</a:t>
            </a:r>
          </a:p>
          <a:p>
            <a:pPr marR="79375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232535" algn="l"/>
              </a:tabLst>
            </a:pPr>
            <a:r>
              <a:rPr lang="en-US" sz="2400" b="1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To Building Resilient Health Systems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: Explore  strategies for developing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systems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that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are proactively responsive to 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emerging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reemerging challenges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including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pandemics,</a:t>
            </a:r>
            <a:r>
              <a:rPr lang="en-US" sz="2400" spc="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natural</a:t>
            </a:r>
            <a:r>
              <a:rPr lang="en-US" sz="2400" spc="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disasters.</a:t>
            </a:r>
          </a:p>
          <a:p>
            <a:pPr marR="76835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232535" algn="l"/>
              </a:tabLst>
            </a:pPr>
            <a:r>
              <a:rPr lang="en-US" sz="2400" b="1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To Ensure Sustainability</a:t>
            </a:r>
            <a:r>
              <a:rPr lang="en-US" sz="2400" b="1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b="1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</a:t>
            </a:r>
            <a:r>
              <a:rPr lang="en-US" sz="2400" b="1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b="1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Healthcare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: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Examine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sustainable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practices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within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healthcare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systems, encompassing environmental considerations, resource management, and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long-term</a:t>
            </a:r>
            <a:r>
              <a:rPr lang="en-US" sz="2400" spc="3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viability</a:t>
            </a:r>
            <a:r>
              <a:rPr lang="en-US" sz="2400" spc="5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to</a:t>
            </a:r>
            <a:r>
              <a:rPr lang="en-US" sz="2400" spc="5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ensure</a:t>
            </a:r>
            <a:r>
              <a:rPr lang="en-US" sz="2400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ongoing</a:t>
            </a:r>
            <a:r>
              <a:rPr lang="en-US" sz="2400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service</a:t>
            </a:r>
            <a:r>
              <a:rPr lang="en-US" sz="2400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delivery.</a:t>
            </a:r>
          </a:p>
          <a:p>
            <a:pPr marR="76835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232535" algn="l"/>
              </a:tabLst>
            </a:pPr>
            <a:r>
              <a:rPr lang="en-US" sz="2400" b="1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Knowledge and Experience sharing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: sharing of research findings, best practices,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success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stories, best practices 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. Innovations in health care systems. </a:t>
            </a:r>
            <a:endParaRPr lang="en-KE" sz="2400" dirty="0">
              <a:latin typeface="Amasis MT Pro" panose="020405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447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6E0BD-3912-E975-AE67-08E30D1E7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275" y="172721"/>
            <a:ext cx="9419115" cy="990600"/>
          </a:xfrm>
        </p:spPr>
        <p:txBody>
          <a:bodyPr/>
          <a:lstStyle/>
          <a:p>
            <a:r>
              <a:rPr lang="en-US" b="1" dirty="0"/>
              <a:t>WHY PHC Concept </a:t>
            </a:r>
            <a:r>
              <a:rPr lang="en-US" dirty="0"/>
              <a:t>… 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0EDA5-5BE3-B700-F7A7-942F471E5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WHO: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PHC was identified during the </a:t>
            </a:r>
            <a:r>
              <a:rPr lang="en-US" dirty="0">
                <a:solidFill>
                  <a:srgbClr val="FF0000"/>
                </a:solidFill>
              </a:rPr>
              <a:t>Astana declaration 2018</a:t>
            </a:r>
            <a:r>
              <a:rPr lang="en-US" dirty="0"/>
              <a:t>, as  the most </a:t>
            </a:r>
            <a:r>
              <a:rPr lang="en-US" b="1" dirty="0"/>
              <a:t>cost effective </a:t>
            </a:r>
            <a:r>
              <a:rPr lang="en-US" dirty="0"/>
              <a:t>and </a:t>
            </a:r>
            <a:r>
              <a:rPr lang="en-US" b="1" dirty="0"/>
              <a:t>comprehensive approach </a:t>
            </a:r>
            <a:r>
              <a:rPr lang="en-US" dirty="0"/>
              <a:t>to offer  essential health services that </a:t>
            </a:r>
            <a:r>
              <a:rPr lang="en-US" b="1" dirty="0"/>
              <a:t>are universally, accessible, acceptable and affordable </a:t>
            </a:r>
            <a:r>
              <a:rPr lang="en-US" dirty="0"/>
              <a:t>with </a:t>
            </a:r>
            <a:r>
              <a:rPr lang="en-US" b="1" dirty="0"/>
              <a:t>full participation of the communities, Families and Individuals.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3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8AE8-9935-861C-7C3E-430CF9A8B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Principles of  PHC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7AFD6-BE65-C3F2-8D9D-A4BA7A874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masis MT Pro" panose="02040504050005020304" pitchFamily="18" charset="0"/>
              </a:rPr>
              <a:t>Decentralization of  health services.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masis MT Pro" panose="02040504050005020304" pitchFamily="18" charset="0"/>
              </a:rPr>
              <a:t>Application of appropriate technology.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masis MT Pro" panose="02040504050005020304" pitchFamily="18" charset="0"/>
              </a:rPr>
              <a:t>Multisectoral Collaborations.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masis MT Pro" panose="02040504050005020304" pitchFamily="18" charset="0"/>
              </a:rPr>
              <a:t>Community participation.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masis MT Pro" panose="02040504050005020304" pitchFamily="18" charset="0"/>
              </a:rPr>
              <a:t>Focuses on – Multidisciplinary Team (MDT), comprehensive and person-centered health services whether promotive, preventive or curative.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masis MT Pro" panose="02040504050005020304" pitchFamily="18" charset="0"/>
              </a:rPr>
              <a:t>Equitable distribution or and sharing  of resource</a:t>
            </a:r>
          </a:p>
        </p:txBody>
      </p:sp>
    </p:spTree>
    <p:extLst>
      <p:ext uri="{BB962C8B-B14F-4D97-AF65-F5344CB8AC3E}">
        <p14:creationId xmlns:p14="http://schemas.microsoft.com/office/powerpoint/2010/main" val="737909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8D511-C809-A781-C6C8-64906D61D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72721"/>
            <a:ext cx="9257190" cy="9906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What are the pillars of health system strengthening </a:t>
            </a:r>
            <a:r>
              <a:rPr lang="en-US" dirty="0"/>
              <a:t>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B9AD4-4F22-5593-A057-B33F00A8D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5" y="1825624"/>
            <a:ext cx="11410949" cy="459422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Leadership/ Governance.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Infrastructure.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Service Delivery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HMIS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Health Products and Technology.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Health Care Financing.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Community health services.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N/B . All themes are enshrined in these Health pillars and uphold the principles of PHC… </a:t>
            </a:r>
          </a:p>
        </p:txBody>
      </p:sp>
    </p:spTree>
    <p:extLst>
      <p:ext uri="{BB962C8B-B14F-4D97-AF65-F5344CB8AC3E}">
        <p14:creationId xmlns:p14="http://schemas.microsoft.com/office/powerpoint/2010/main" val="646909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906E9-59FB-72CD-04BA-26618DA44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marR="0" indent="0">
              <a:spcBef>
                <a:spcPts val="5"/>
              </a:spcBef>
              <a:spcAft>
                <a:spcPts val="0"/>
              </a:spcAft>
              <a:buNone/>
            </a:pPr>
            <a:endParaRPr lang="en-US" sz="1800" b="1" kern="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R="0" lv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2235" algn="l"/>
              </a:tabLst>
            </a:pP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Strengthening</a:t>
            </a:r>
            <a:r>
              <a:rPr lang="en-US" sz="2400" spc="2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Primary</a:t>
            </a:r>
            <a:r>
              <a:rPr lang="en-US" sz="2400" spc="2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Healthcare</a:t>
            </a:r>
            <a:r>
              <a:rPr lang="en-US" sz="2400" spc="2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Systems.</a:t>
            </a:r>
          </a:p>
          <a:p>
            <a:pPr marR="0" lvl="0">
              <a:lnSpc>
                <a:spcPct val="150000"/>
              </a:lnSpc>
              <a:spcBef>
                <a:spcPts val="175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2235" algn="l"/>
              </a:tabLst>
            </a:pPr>
            <a:r>
              <a:rPr lang="en-US" sz="2400" spc="-10" dirty="0">
                <a:solidFill>
                  <a:srgbClr val="212121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Climate</a:t>
            </a:r>
            <a:r>
              <a:rPr lang="en-US" sz="2400" spc="45" dirty="0">
                <a:solidFill>
                  <a:srgbClr val="212121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solidFill>
                  <a:srgbClr val="212121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Change</a:t>
            </a:r>
            <a:r>
              <a:rPr lang="en-US" sz="2400" spc="50" dirty="0">
                <a:solidFill>
                  <a:srgbClr val="212121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solidFill>
                  <a:srgbClr val="212121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40" dirty="0">
                <a:solidFill>
                  <a:srgbClr val="212121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solidFill>
                  <a:srgbClr val="212121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Health.</a:t>
            </a:r>
            <a:endParaRPr lang="en-US" sz="2400" spc="-10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R="0" lvl="0">
              <a:lnSpc>
                <a:spcPct val="150000"/>
              </a:lnSpc>
              <a:spcBef>
                <a:spcPts val="175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2235" algn="l"/>
              </a:tabLst>
            </a:pPr>
            <a:r>
              <a:rPr lang="en-US" sz="2400" spc="-1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Global</a:t>
            </a:r>
            <a:r>
              <a:rPr lang="en-US" sz="2400" spc="2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spc="3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Security.</a:t>
            </a:r>
            <a:endParaRPr lang="en-US" sz="2400" spc="-10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R="0" lvl="0">
              <a:lnSpc>
                <a:spcPct val="150000"/>
              </a:lnSpc>
              <a:spcBef>
                <a:spcPts val="175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2235" algn="l"/>
              </a:tabLst>
            </a:pP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Non-Communicable Diseases and Mental</a:t>
            </a:r>
            <a:r>
              <a:rPr lang="en-US" sz="2400" spc="-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Health.</a:t>
            </a:r>
          </a:p>
          <a:p>
            <a:pPr marR="71755" lvl="0">
              <a:lnSpc>
                <a:spcPct val="150000"/>
              </a:lnSpc>
              <a:spcBef>
                <a:spcPts val="175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2235" algn="l"/>
              </a:tabLst>
            </a:pP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Fostering</a:t>
            </a:r>
            <a:r>
              <a:rPr lang="en-US" sz="2400" spc="7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Innovation</a:t>
            </a:r>
            <a:r>
              <a:rPr lang="en-US" sz="2400" spc="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6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Use</a:t>
            </a:r>
            <a:r>
              <a:rPr lang="en-US" sz="2400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of</a:t>
            </a:r>
            <a:r>
              <a:rPr lang="en-US" sz="2400" spc="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Technology</a:t>
            </a:r>
            <a:r>
              <a:rPr lang="en-US" sz="2400" spc="7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</a:t>
            </a:r>
            <a:r>
              <a:rPr lang="en-US" sz="2400" spc="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spc="1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-</a:t>
            </a:r>
            <a:r>
              <a:rPr lang="en-US" sz="2400" spc="8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The</a:t>
            </a:r>
            <a:r>
              <a:rPr lang="en-US" sz="2400" spc="7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role</a:t>
            </a:r>
            <a:r>
              <a:rPr lang="en-US" sz="2400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of</a:t>
            </a:r>
            <a:r>
              <a:rPr lang="en-US" sz="2400" spc="7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Artificial</a:t>
            </a:r>
            <a:r>
              <a:rPr lang="en-US" sz="2400" spc="-2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Intelligence</a:t>
            </a:r>
            <a:r>
              <a:rPr lang="en-US" sz="2400" spc="9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(AI)</a:t>
            </a:r>
            <a:r>
              <a:rPr lang="en-US" sz="2400" spc="8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8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Machine</a:t>
            </a:r>
            <a:r>
              <a:rPr lang="en-US" sz="2400" spc="9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Learning</a:t>
            </a:r>
            <a:r>
              <a:rPr lang="en-US" sz="2400" spc="9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(ML)</a:t>
            </a:r>
            <a:r>
              <a:rPr lang="en-US" sz="2400" spc="8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8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Data</a:t>
            </a:r>
            <a:r>
              <a:rPr lang="en-US" sz="2400" spc="1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Science</a:t>
            </a:r>
            <a:r>
              <a:rPr lang="en-US" sz="2400" spc="9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</a:t>
            </a:r>
            <a:r>
              <a:rPr lang="en-US" sz="2400" spc="9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Health.</a:t>
            </a:r>
          </a:p>
          <a:p>
            <a:pPr marR="71755" lvl="0">
              <a:lnSpc>
                <a:spcPct val="150000"/>
              </a:lnSpc>
              <a:spcBef>
                <a:spcPts val="175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2235" algn="l"/>
              </a:tabLst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Policy and</a:t>
            </a:r>
            <a:r>
              <a:rPr lang="en-US" sz="2400" spc="-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Governance</a:t>
            </a:r>
            <a:endParaRPr lang="en-KE" sz="2400" dirty="0">
              <a:latin typeface="Amasis MT Pro" panose="020405040500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7E756F7-D509-9B4B-54CA-BECA2B56D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What are the Sub themes …?</a:t>
            </a:r>
            <a:endParaRPr lang="en-KE" b="1" dirty="0"/>
          </a:p>
        </p:txBody>
      </p:sp>
    </p:spTree>
    <p:extLst>
      <p:ext uri="{BB962C8B-B14F-4D97-AF65-F5344CB8AC3E}">
        <p14:creationId xmlns:p14="http://schemas.microsoft.com/office/powerpoint/2010/main" val="1786355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8D868-915B-553E-A4B5-B29201F06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425" y="172721"/>
            <a:ext cx="9361965" cy="990600"/>
          </a:xfrm>
        </p:spPr>
        <p:txBody>
          <a:bodyPr>
            <a:noAutofit/>
          </a:bodyPr>
          <a:lstStyle/>
          <a:p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Sub-theme</a:t>
            </a:r>
            <a:r>
              <a:rPr lang="en-US" sz="3600" b="1" kern="0" spc="-2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1:</a:t>
            </a:r>
            <a:r>
              <a:rPr lang="en-US" sz="3600" b="1" kern="0" spc="-2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Strengthening</a:t>
            </a:r>
            <a:r>
              <a:rPr lang="en-US" sz="3600" b="1" kern="0" spc="-1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Primary</a:t>
            </a:r>
            <a:r>
              <a:rPr lang="en-US" sz="3600" b="1" kern="0" spc="-3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Healthcare</a:t>
            </a:r>
            <a:r>
              <a:rPr lang="en-US" sz="3600" b="1" kern="0" spc="-1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Systems</a:t>
            </a:r>
            <a:b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8E57-5F11-56B9-8493-C49BDB2E6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2149"/>
            <a:ext cx="10515600" cy="4214813"/>
          </a:xfrm>
        </p:spPr>
        <p:txBody>
          <a:bodyPr/>
          <a:lstStyle/>
          <a:p>
            <a:pPr marL="1486535" marR="2670810" indent="-34290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3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1.1.</a:t>
            </a:r>
            <a:r>
              <a:rPr lang="en-US" sz="2400" spc="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Integrated</a:t>
            </a:r>
            <a:r>
              <a:rPr lang="en-US" sz="2400" spc="4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Service</a:t>
            </a:r>
            <a:r>
              <a:rPr lang="en-US" sz="2400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Delivery.</a:t>
            </a:r>
            <a:endParaRPr lang="en-US" sz="2400" spc="5" dirty="0"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486535" marR="2670810" indent="-34290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spc="-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Track1.2. Community Health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Systems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.</a:t>
            </a:r>
          </a:p>
          <a:p>
            <a:pPr marL="1486535" marR="2670810" indent="-34290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 1.3.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Patient-Centered Approaches</a:t>
            </a:r>
            <a:r>
              <a:rPr lang="en-US" sz="2400" spc="-265" dirty="0"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.</a:t>
            </a:r>
            <a:endParaRPr lang="en-US" sz="2400" spc="-265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486535" marR="2670810" indent="-34290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spc="-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-7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1.4.</a:t>
            </a:r>
            <a:r>
              <a:rPr lang="en-US" sz="2400" spc="-6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spc="-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Supply</a:t>
            </a:r>
            <a:r>
              <a:rPr lang="en-US" sz="2400" spc="-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Chain</a:t>
            </a:r>
            <a:r>
              <a:rPr lang="en-US" sz="2400" spc="-6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Management.</a:t>
            </a:r>
          </a:p>
          <a:p>
            <a:pPr marL="1486535" marR="2197735" indent="-34290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1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1.5.</a:t>
            </a:r>
            <a:r>
              <a:rPr lang="en-US" sz="2400" spc="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Quality</a:t>
            </a:r>
            <a:r>
              <a:rPr lang="en-US" sz="2400" spc="2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Assurance</a:t>
            </a:r>
            <a:r>
              <a:rPr lang="en-US" sz="2400" spc="6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Monitoring.</a:t>
            </a:r>
          </a:p>
          <a:p>
            <a:pPr marL="1486535" marR="2197735" indent="-34290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1.6.</a:t>
            </a:r>
            <a:r>
              <a:rPr lang="en-US" sz="2400" spc="3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Social</a:t>
            </a:r>
            <a:r>
              <a:rPr lang="en-US" sz="2400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Determinants</a:t>
            </a:r>
            <a:r>
              <a:rPr lang="en-US" sz="2400" spc="4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of</a:t>
            </a:r>
            <a:r>
              <a:rPr lang="en-US" sz="2400" spc="6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Health.</a:t>
            </a:r>
          </a:p>
          <a:p>
            <a:pPr marL="1486535" marR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1.7.</a:t>
            </a:r>
            <a:r>
              <a:rPr lang="en-US" sz="2400" spc="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Maternal,</a:t>
            </a:r>
            <a:r>
              <a:rPr lang="en-US" sz="2400" spc="1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Newborn,</a:t>
            </a:r>
            <a:r>
              <a:rPr lang="en-US" sz="2400" spc="3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1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Child</a:t>
            </a:r>
            <a:r>
              <a:rPr lang="en-US" sz="2400" spc="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spc="3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&amp;</a:t>
            </a:r>
            <a:r>
              <a:rPr lang="en-US" sz="2400" spc="1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Nutrition.</a:t>
            </a:r>
          </a:p>
          <a:p>
            <a:pPr marL="1486535" marR="0" indent="-342900">
              <a:lnSpc>
                <a:spcPct val="111000"/>
              </a:lnSpc>
              <a:spcBef>
                <a:spcPts val="12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4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1.8.</a:t>
            </a:r>
            <a:r>
              <a:rPr lang="en-US" sz="2400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Water,</a:t>
            </a:r>
            <a:r>
              <a:rPr lang="en-US" sz="2400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Sanitation,</a:t>
            </a:r>
            <a:r>
              <a:rPr lang="en-US" sz="2400" spc="7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Hygiene;</a:t>
            </a:r>
            <a:r>
              <a:rPr lang="en-US" sz="2400" spc="5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Food</a:t>
            </a:r>
            <a:r>
              <a:rPr lang="en-US" sz="2400" spc="7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Safety.</a:t>
            </a:r>
            <a:r>
              <a:rPr lang="en-US" sz="2400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Communicable</a:t>
            </a:r>
            <a:r>
              <a:rPr lang="en-US" sz="2400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Diseases;</a:t>
            </a:r>
            <a:r>
              <a:rPr lang="en-US" sz="2400" spc="-2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3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Neglected</a:t>
            </a:r>
            <a:r>
              <a:rPr lang="en-US" sz="2400" spc="4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Tropical</a:t>
            </a:r>
            <a:r>
              <a:rPr lang="en-US" sz="2400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Diseases</a:t>
            </a:r>
            <a:r>
              <a:rPr lang="en-US" sz="1800" i="1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..</a:t>
            </a:r>
            <a:endParaRPr lang="en-US" sz="1800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0" marR="0" indent="0">
              <a:spcBef>
                <a:spcPts val="15"/>
              </a:spcBef>
              <a:spcAft>
                <a:spcPts val="0"/>
              </a:spcAft>
              <a:buNone/>
            </a:pPr>
            <a:r>
              <a:rPr lang="en-US" sz="1800" i="1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 </a:t>
            </a:r>
            <a:endParaRPr lang="en-US" sz="1800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077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E2630-48AD-85AB-33B0-4C079D749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875" y="172721"/>
            <a:ext cx="9190515" cy="1341754"/>
          </a:xfrm>
        </p:spPr>
        <p:txBody>
          <a:bodyPr>
            <a:normAutofit/>
          </a:bodyPr>
          <a:lstStyle/>
          <a:p>
            <a:r>
              <a:rPr lang="en-US" sz="3600" b="1" kern="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Sub-theme</a:t>
            </a:r>
            <a:r>
              <a:rPr lang="en-US" sz="3600" b="1" kern="0" spc="4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2:</a:t>
            </a:r>
            <a:r>
              <a:rPr lang="en-US" sz="3600" b="1" kern="0" spc="3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Climate</a:t>
            </a:r>
            <a:r>
              <a:rPr lang="en-US" sz="3600" b="1" kern="0" spc="45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Change</a:t>
            </a:r>
            <a:r>
              <a:rPr lang="en-US" sz="3600" b="1" kern="0" spc="2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and</a:t>
            </a:r>
            <a:r>
              <a:rPr lang="en-US" sz="3600" b="1" kern="0" spc="3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solidFill>
                  <a:srgbClr val="21212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Health</a:t>
            </a:r>
            <a:br>
              <a:rPr lang="en-US" sz="18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800F0-CF5A-C581-1E5D-0FC3B0F8A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00835" marR="0" indent="-45720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pc="20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2.1.</a:t>
            </a:r>
            <a:r>
              <a:rPr lang="en-US" spc="2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Climate</a:t>
            </a:r>
            <a:r>
              <a:rPr lang="en-US" spc="19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change</a:t>
            </a:r>
            <a:r>
              <a:rPr lang="en-US" spc="19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impacts</a:t>
            </a:r>
            <a:r>
              <a:rPr lang="en-US" spc="19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on</a:t>
            </a:r>
            <a:r>
              <a:rPr lang="en-US" spc="20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pc="18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outcomes</a:t>
            </a:r>
            <a:r>
              <a:rPr lang="en-US" spc="22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including</a:t>
            </a:r>
            <a:r>
              <a:rPr lang="en-US" spc="25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Infectious</a:t>
            </a:r>
            <a:r>
              <a:rPr lang="en-US" spc="-2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Disease,</a:t>
            </a:r>
            <a:r>
              <a:rPr lang="en-US" spc="3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respiratory</a:t>
            </a:r>
            <a:r>
              <a:rPr lang="en-US" spc="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health,</a:t>
            </a:r>
            <a:r>
              <a:rPr lang="en-US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nutrition</a:t>
            </a:r>
            <a:r>
              <a:rPr lang="en-US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pc="3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vulnerable</a:t>
            </a:r>
            <a:r>
              <a:rPr lang="en-US" spc="4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populations</a:t>
            </a:r>
            <a:r>
              <a:rPr lang="en-US" spc="4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etc.</a:t>
            </a:r>
          </a:p>
          <a:p>
            <a:pPr marL="1600835" marR="81915" indent="-45720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2.2.</a:t>
            </a:r>
            <a:r>
              <a:rPr lang="en-US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Exploring</a:t>
            </a:r>
            <a:r>
              <a:rPr lang="en-US" spc="7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system</a:t>
            </a:r>
            <a:r>
              <a:rPr lang="en-US" spc="7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adaptation,</a:t>
            </a:r>
            <a:r>
              <a:rPr lang="en-US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resilience,</a:t>
            </a:r>
            <a:r>
              <a:rPr lang="en-US" spc="6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pc="5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innovations</a:t>
            </a:r>
            <a:r>
              <a:rPr lang="en-US" spc="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</a:t>
            </a:r>
            <a:r>
              <a:rPr lang="en-US" spc="-26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climate-responsive</a:t>
            </a:r>
            <a:r>
              <a:rPr lang="en-US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healthcare</a:t>
            </a:r>
            <a:r>
              <a:rPr lang="en-US" spc="5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systems.</a:t>
            </a:r>
          </a:p>
          <a:p>
            <a:pPr marL="1600835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pc="2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2.3.</a:t>
            </a:r>
            <a:r>
              <a:rPr lang="en-US" spc="3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Surveillance</a:t>
            </a:r>
            <a:r>
              <a:rPr lang="en-US" spc="6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pc="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Early</a:t>
            </a:r>
            <a:r>
              <a:rPr lang="en-US" spc="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Warning</a:t>
            </a:r>
            <a:r>
              <a:rPr lang="en-US" spc="4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Systems.</a:t>
            </a:r>
          </a:p>
          <a:p>
            <a:pPr marL="0" marR="0" indent="0">
              <a:spcBef>
                <a:spcPts val="5"/>
              </a:spcBef>
              <a:spcAft>
                <a:spcPts val="0"/>
              </a:spcAft>
              <a:buNone/>
            </a:pPr>
            <a:endParaRPr lang="en-US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21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8A8E8-29A6-7CCC-1F88-4D81A203D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1" y="172720"/>
            <a:ext cx="9409590" cy="1084579"/>
          </a:xfrm>
        </p:spPr>
        <p:txBody>
          <a:bodyPr>
            <a:normAutofit fontScale="90000"/>
          </a:bodyPr>
          <a:lstStyle/>
          <a:p>
            <a:r>
              <a:rPr lang="en-US" sz="3600" b="1" kern="0" dirty="0">
                <a:solidFill>
                  <a:srgbClr val="1D2128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Sub-theme</a:t>
            </a:r>
            <a:r>
              <a:rPr lang="en-US" sz="3600" b="1" kern="0" spc="25" dirty="0">
                <a:solidFill>
                  <a:srgbClr val="1D2128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solidFill>
                  <a:srgbClr val="1D2128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3:</a:t>
            </a:r>
            <a:r>
              <a:rPr lang="en-US" sz="3600" b="1" kern="0" spc="10" dirty="0">
                <a:solidFill>
                  <a:srgbClr val="1D2128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solidFill>
                  <a:srgbClr val="1D2128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Global</a:t>
            </a:r>
            <a:r>
              <a:rPr lang="en-US" sz="3600" b="1" kern="0" spc="15" dirty="0">
                <a:solidFill>
                  <a:srgbClr val="1D2128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solidFill>
                  <a:srgbClr val="1D2128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Health</a:t>
            </a:r>
            <a:r>
              <a:rPr lang="en-US" sz="3600" b="1" kern="0" spc="15" dirty="0">
                <a:solidFill>
                  <a:srgbClr val="1D2128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solidFill>
                  <a:srgbClr val="1D2128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Security</a:t>
            </a:r>
            <a:br>
              <a:rPr lang="en-US" sz="18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1BCE4-A89C-D42D-2128-E98152CD2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" y="1457325"/>
            <a:ext cx="11144250" cy="5057775"/>
          </a:xfrm>
        </p:spPr>
        <p:txBody>
          <a:bodyPr/>
          <a:lstStyle/>
          <a:p>
            <a:pPr marL="1372235" marR="0">
              <a:lnSpc>
                <a:spcPts val="1225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1D2128"/>
              </a:solidFill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372235" marR="0">
              <a:lnSpc>
                <a:spcPts val="1225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1D2128"/>
              </a:solidFill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372235" marR="0">
              <a:lnSpc>
                <a:spcPts val="1225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1D2128"/>
              </a:solidFill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600835" marR="0" indent="-457200">
              <a:lnSpc>
                <a:spcPts val="1225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dirty="0">
              <a:solidFill>
                <a:srgbClr val="1D2128"/>
              </a:solidFill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600835" marR="0" indent="-457200">
              <a:lnSpc>
                <a:spcPts val="1225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pc="5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3.1.</a:t>
            </a:r>
            <a:r>
              <a:rPr lang="en-US" spc="8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One</a:t>
            </a:r>
            <a:r>
              <a:rPr lang="en-US" spc="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pc="5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&amp;</a:t>
            </a:r>
            <a:r>
              <a:rPr lang="en-US" spc="6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Antimicrobial</a:t>
            </a:r>
            <a:r>
              <a:rPr lang="en-US" spc="7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Resistance.</a:t>
            </a:r>
            <a:endParaRPr lang="en-US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600835" marR="81915" indent="-457200">
              <a:lnSpc>
                <a:spcPct val="111000"/>
              </a:lnSpc>
              <a:spcBef>
                <a:spcPts val="15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pc="3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3.2.</a:t>
            </a:r>
            <a:r>
              <a:rPr lang="en-US" spc="6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Public</a:t>
            </a:r>
            <a:r>
              <a:rPr lang="en-US" spc="4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pc="4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Emergency</a:t>
            </a:r>
            <a:r>
              <a:rPr lang="en-US" spc="5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Operations</a:t>
            </a:r>
            <a:r>
              <a:rPr lang="en-US" spc="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pc="4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pandemic</a:t>
            </a:r>
            <a:r>
              <a:rPr lang="en-US" spc="6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preparedness.</a:t>
            </a:r>
            <a:r>
              <a:rPr lang="en-US" spc="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</a:p>
          <a:p>
            <a:pPr marL="1600835" marR="81915" indent="-457200">
              <a:lnSpc>
                <a:spcPct val="111000"/>
              </a:lnSpc>
              <a:spcBef>
                <a:spcPts val="15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pc="5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3.3</a:t>
            </a:r>
            <a:r>
              <a:rPr lang="en-US" spc="6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pc="5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Systems</a:t>
            </a:r>
            <a:r>
              <a:rPr lang="en-US" spc="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strengthening</a:t>
            </a:r>
            <a:r>
              <a:rPr lang="en-US" spc="7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(focus</a:t>
            </a:r>
            <a:r>
              <a:rPr lang="en-US" spc="4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on</a:t>
            </a:r>
            <a:r>
              <a:rPr lang="en-US" spc="3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surveillance</a:t>
            </a:r>
            <a:r>
              <a:rPr lang="en-US" spc="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pc="6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dearth</a:t>
            </a:r>
            <a:r>
              <a:rPr lang="en-US" spc="3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of</a:t>
            </a:r>
            <a:r>
              <a:rPr lang="en-US" spc="-26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capacity).</a:t>
            </a:r>
            <a:endParaRPr lang="en-US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600835" marR="0" indent="-457200">
              <a:lnSpc>
                <a:spcPct val="111000"/>
              </a:lnSpc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pc="-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3.4</a:t>
            </a:r>
            <a:r>
              <a:rPr lang="en-US" spc="-6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Leveraging</a:t>
            </a:r>
            <a:r>
              <a:rPr lang="en-US" spc="-5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of</a:t>
            </a:r>
            <a:r>
              <a:rPr lang="en-US" spc="-3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Public</a:t>
            </a:r>
            <a:r>
              <a:rPr lang="en-US" spc="-6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Private</a:t>
            </a:r>
            <a:r>
              <a:rPr lang="en-US" spc="-5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Partnerships</a:t>
            </a:r>
            <a:r>
              <a:rPr lang="en-US" spc="-5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pc="-6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cross-sector</a:t>
            </a:r>
            <a:r>
              <a:rPr lang="en-US" spc="-5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collaborations</a:t>
            </a:r>
            <a:r>
              <a:rPr lang="en-US" spc="-26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during</a:t>
            </a:r>
            <a:r>
              <a:rPr lang="en-US" spc="5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pandemics.</a:t>
            </a:r>
            <a:endParaRPr lang="en-US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0" marR="0" indent="0">
              <a:spcBef>
                <a:spcPts val="50"/>
              </a:spcBef>
              <a:spcAft>
                <a:spcPts val="0"/>
              </a:spcAft>
              <a:buNone/>
            </a:pPr>
            <a:endParaRPr lang="en-US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076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F55F-EC59-5743-8A9B-BA07DB6D5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Sub-theme</a:t>
            </a:r>
            <a:r>
              <a:rPr lang="en-US" sz="3200" b="1" kern="0" spc="19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2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4:</a:t>
            </a:r>
            <a:r>
              <a:rPr lang="en-US" sz="3200" b="1" kern="0" spc="1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2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Non-Communicable</a:t>
            </a:r>
            <a:r>
              <a:rPr lang="en-US" sz="3200" b="1" kern="0" spc="19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2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Diseases</a:t>
            </a:r>
            <a:r>
              <a:rPr lang="en-US" sz="3200" b="1" kern="0" spc="16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2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and</a:t>
            </a:r>
            <a:r>
              <a:rPr lang="en-US" sz="3200" b="1" kern="0" spc="17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2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Mental</a:t>
            </a:r>
            <a:r>
              <a:rPr lang="en-US" sz="3200" b="1" kern="0" spc="18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2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Health</a:t>
            </a:r>
            <a:br>
              <a:rPr lang="en-US" sz="32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4EDE-0B7F-59F0-1713-597C48D8B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486535" marR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 4.1. Scaling Up NCDs and Mental Health Integration in Primary Healthcare.</a:t>
            </a:r>
            <a:r>
              <a:rPr lang="en-US" sz="2400" spc="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–application of MDT among other approaches.</a:t>
            </a:r>
          </a:p>
          <a:p>
            <a:pPr marL="1486535" marR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15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4.2.</a:t>
            </a:r>
            <a:r>
              <a:rPr lang="en-US" sz="2400" spc="18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Building</a:t>
            </a:r>
            <a:r>
              <a:rPr lang="en-US" sz="2400" spc="1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capacities</a:t>
            </a:r>
            <a:r>
              <a:rPr lang="en-US" sz="2400" spc="1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of</a:t>
            </a:r>
            <a:r>
              <a:rPr lang="en-US" sz="2400" spc="18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primary</a:t>
            </a:r>
            <a:r>
              <a:rPr lang="en-US" sz="2400" spc="17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healthcare</a:t>
            </a:r>
            <a:r>
              <a:rPr lang="en-US" sz="2400" spc="19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workers</a:t>
            </a:r>
            <a:r>
              <a:rPr lang="en-US" sz="2400" spc="1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to</a:t>
            </a:r>
            <a:r>
              <a:rPr lang="en-US" sz="2400" spc="19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provide</a:t>
            </a:r>
            <a:r>
              <a:rPr lang="en-US" sz="2400" spc="1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mental</a:t>
            </a:r>
            <a:r>
              <a:rPr lang="en-US" sz="2400" spc="-26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spc="3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services.</a:t>
            </a:r>
            <a:endParaRPr lang="en-US" sz="2400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486535" marR="29337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8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4.3.</a:t>
            </a:r>
            <a:r>
              <a:rPr lang="en-US" sz="2400" spc="12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Gender</a:t>
            </a:r>
            <a:r>
              <a:rPr lang="en-US" sz="2400" spc="10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Based</a:t>
            </a:r>
            <a:r>
              <a:rPr lang="en-US" sz="2400" spc="9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Violence</a:t>
            </a:r>
            <a:r>
              <a:rPr lang="en-US" sz="2400" spc="-26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.</a:t>
            </a:r>
          </a:p>
          <a:p>
            <a:pPr marL="1486535" marR="29337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1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4.4.</a:t>
            </a:r>
            <a:r>
              <a:rPr lang="en-US" sz="2400" spc="4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Occupational</a:t>
            </a:r>
            <a:r>
              <a:rPr lang="en-US" sz="2400" spc="4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Health.</a:t>
            </a:r>
            <a:endParaRPr lang="en-US" sz="2400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486535" marR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15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4.5.</a:t>
            </a:r>
            <a:r>
              <a:rPr lang="en-US" sz="2400" spc="17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Disability</a:t>
            </a:r>
            <a:r>
              <a:rPr lang="en-US" sz="2400" spc="18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Inclusion</a:t>
            </a:r>
            <a:r>
              <a:rPr lang="en-US" sz="2400" spc="19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16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Rights</a:t>
            </a:r>
            <a:r>
              <a:rPr lang="en-US" sz="2400" spc="2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Protection.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712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5B171-AAEC-00A5-8070-C780682B5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5" y="172720"/>
            <a:ext cx="9685815" cy="1408429"/>
          </a:xfrm>
        </p:spPr>
        <p:txBody>
          <a:bodyPr>
            <a:normAutofit/>
          </a:bodyPr>
          <a:lstStyle/>
          <a:p>
            <a:r>
              <a:rPr lang="en-US" sz="2400" b="1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Subtheme 5: Fostering Innovation and Use of Technology in Health</a:t>
            </a:r>
            <a:r>
              <a:rPr lang="en-US" sz="2400" b="1" spc="5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b="1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- The role of</a:t>
            </a:r>
            <a:r>
              <a:rPr lang="en-US" sz="2400" b="1" spc="5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b="1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Artificial Intelligence (AI) and Machine Learning (ML) and Data Science in Health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E552E-B5CB-A16A-642F-FA6F0636E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8975"/>
            <a:ext cx="10515600" cy="4489450"/>
          </a:xfrm>
        </p:spPr>
        <p:txBody>
          <a:bodyPr>
            <a:normAutofit fontScale="92500" lnSpcReduction="20000"/>
          </a:bodyPr>
          <a:lstStyle/>
          <a:p>
            <a:pPr marL="1143635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1D2128"/>
              </a:solidFill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486535" marR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600" spc="18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5.1.</a:t>
            </a:r>
            <a:r>
              <a:rPr lang="en-US" sz="2600" spc="18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Harnessing</a:t>
            </a:r>
            <a:r>
              <a:rPr lang="en-US" sz="2600" spc="19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AI</a:t>
            </a:r>
            <a:r>
              <a:rPr lang="en-US" sz="2600" spc="1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for</a:t>
            </a:r>
            <a:r>
              <a:rPr lang="en-US" sz="2600" spc="19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Diagnostics,</a:t>
            </a:r>
            <a:r>
              <a:rPr lang="en-US" sz="2600" spc="19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Clinical</a:t>
            </a:r>
            <a:r>
              <a:rPr lang="en-US" sz="2600" spc="20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Decision</a:t>
            </a:r>
            <a:r>
              <a:rPr lang="en-US" sz="2600" spc="18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Support,</a:t>
            </a:r>
            <a:r>
              <a:rPr lang="en-US" sz="2600" spc="23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AI-Enabled.</a:t>
            </a:r>
          </a:p>
          <a:p>
            <a:pPr marL="1486535" marR="0" indent="-342900">
              <a:lnSpc>
                <a:spcPct val="150000"/>
              </a:lnSpc>
              <a:spcBef>
                <a:spcPts val="15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Drug</a:t>
            </a:r>
            <a:r>
              <a:rPr lang="en-US" sz="2600" spc="-3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Discovery</a:t>
            </a:r>
            <a:r>
              <a:rPr lang="en-US" sz="2600" spc="-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600" spc="-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Precision</a:t>
            </a:r>
            <a:r>
              <a:rPr lang="en-US" sz="2600" spc="-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Medicine.</a:t>
            </a:r>
          </a:p>
          <a:p>
            <a:pPr marL="1486535" marR="622935" indent="-342900">
              <a:lnSpc>
                <a:spcPct val="150000"/>
              </a:lnSpc>
              <a:spcBef>
                <a:spcPts val="15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 5.2. Leveraging Mobile Technologies to enhance Community.</a:t>
            </a:r>
          </a:p>
          <a:p>
            <a:pPr marL="1486535" marR="622935" indent="-342900">
              <a:lnSpc>
                <a:spcPct val="150000"/>
              </a:lnSpc>
              <a:spcBef>
                <a:spcPts val="15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Health:</a:t>
            </a:r>
            <a:r>
              <a:rPr lang="en-US" sz="2600" spc="-27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600" spc="3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5.3.</a:t>
            </a:r>
            <a:r>
              <a:rPr lang="en-US" sz="2600" spc="3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Use</a:t>
            </a:r>
            <a:r>
              <a:rPr lang="en-US" sz="2600" spc="4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of</a:t>
            </a:r>
            <a:r>
              <a:rPr lang="en-US" sz="2600" spc="6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AI</a:t>
            </a:r>
            <a:r>
              <a:rPr lang="en-US" sz="2600" spc="4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600" spc="3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ML</a:t>
            </a:r>
            <a:r>
              <a:rPr lang="en-US" sz="2600" spc="7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to</a:t>
            </a:r>
            <a:r>
              <a:rPr lang="en-US" sz="2600" spc="4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enhance</a:t>
            </a:r>
            <a:r>
              <a:rPr lang="en-US" sz="2600" spc="5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data</a:t>
            </a:r>
            <a:r>
              <a:rPr lang="en-US" sz="2600" spc="9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analytics.</a:t>
            </a:r>
            <a:endParaRPr lang="en-US" sz="2600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486535" marR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600" spc="-3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5.4.</a:t>
            </a:r>
            <a:r>
              <a:rPr lang="en-US" sz="2600" spc="-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Telemedicine and</a:t>
            </a:r>
            <a:r>
              <a:rPr lang="en-US" sz="2600" spc="-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Remote</a:t>
            </a:r>
            <a:r>
              <a:rPr lang="en-US" sz="2600" spc="-2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Patient</a:t>
            </a:r>
            <a:r>
              <a:rPr lang="en-US" sz="2600" spc="-3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6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Monitoring.</a:t>
            </a:r>
          </a:p>
          <a:p>
            <a:pPr marL="0" marR="0" indent="0">
              <a:lnSpc>
                <a:spcPct val="150000"/>
              </a:lnSpc>
              <a:spcBef>
                <a:spcPts val="15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850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1E391-4945-DAFF-D41B-5AA7EFA76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172721"/>
            <a:ext cx="9857265" cy="990600"/>
          </a:xfrm>
        </p:spPr>
        <p:txBody>
          <a:bodyPr>
            <a:noAutofit/>
          </a:bodyPr>
          <a:lstStyle/>
          <a:p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Sub</a:t>
            </a:r>
            <a:r>
              <a:rPr lang="en-US" sz="3600" b="1" kern="0" spc="-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theme</a:t>
            </a:r>
            <a:r>
              <a:rPr lang="en-US" sz="3600" b="1" kern="0" spc="2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6:</a:t>
            </a:r>
            <a:r>
              <a:rPr lang="en-US" sz="3600" b="1" kern="0" spc="1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Health</a:t>
            </a:r>
            <a:r>
              <a:rPr lang="en-US" sz="3600" b="1" kern="0" spc="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Policy</a:t>
            </a:r>
            <a:r>
              <a:rPr lang="en-US" sz="3600" b="1" kern="0" spc="1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and</a:t>
            </a:r>
            <a:r>
              <a:rPr lang="en-US" sz="3600" b="1" kern="0" spc="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Governance</a:t>
            </a:r>
            <a:br>
              <a:rPr lang="en-US" sz="36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0679B-7EAE-38EA-6AA1-9DD24C64D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486535" marR="8255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1898650" algn="l"/>
                <a:tab pos="2304415" algn="l"/>
                <a:tab pos="3385820" algn="l"/>
                <a:tab pos="4220210" algn="l"/>
                <a:tab pos="5171440" algn="l"/>
                <a:tab pos="5504180" algn="l"/>
                <a:tab pos="6113780" algn="l"/>
              </a:tabLst>
            </a:pP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	6.1.Strengthening regulatory frameworks for</a:t>
            </a:r>
            <a:r>
              <a:rPr lang="en-US" sz="2400" dirty="0">
                <a:solidFill>
                  <a:srgbClr val="1D2128"/>
                </a:solidFill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quality assurance,</a:t>
            </a:r>
            <a:r>
              <a:rPr lang="en-US" sz="2400" spc="-26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accreditation,</a:t>
            </a:r>
            <a:r>
              <a:rPr lang="en-US" sz="2400" spc="6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6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patient</a:t>
            </a:r>
            <a:r>
              <a:rPr lang="en-US" sz="2400" spc="25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safety</a:t>
            </a:r>
            <a:r>
              <a:rPr lang="en-US" sz="2400" spc="6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1D2128"/>
                </a:solidFill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standards.</a:t>
            </a:r>
            <a:endParaRPr lang="en-US" sz="2400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1486535" marR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 6.2.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Financing</a:t>
            </a:r>
            <a:r>
              <a:rPr lang="en-US" sz="2400" spc="4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Resource</a:t>
            </a:r>
            <a:r>
              <a:rPr lang="en-US" sz="2400" spc="1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Allocation.</a:t>
            </a:r>
          </a:p>
          <a:p>
            <a:pPr marL="1486535" marR="0" indent="-342900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Track</a:t>
            </a:r>
            <a:r>
              <a:rPr lang="en-US" sz="2400" spc="-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6.3. Role</a:t>
            </a:r>
            <a:r>
              <a:rPr lang="en-US" sz="2400" spc="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of</a:t>
            </a:r>
            <a:r>
              <a:rPr lang="en-US" sz="2400" spc="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community</a:t>
            </a:r>
            <a:r>
              <a:rPr lang="en-US" sz="2400" spc="2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voice</a:t>
            </a:r>
            <a:r>
              <a:rPr lang="en-US" sz="2400" spc="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in</a:t>
            </a:r>
            <a:r>
              <a:rPr lang="en-US" sz="2400" spc="2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enhancing</a:t>
            </a:r>
            <a:r>
              <a:rPr lang="en-US" sz="2400" spc="3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primary</a:t>
            </a:r>
            <a:r>
              <a:rPr lang="en-US" sz="2400" spc="-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healthcare</a:t>
            </a:r>
            <a:r>
              <a:rPr lang="en-US" sz="2400" spc="1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sz="240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services.- Community accountability to health facilities and vice versa – application of community score card.</a:t>
            </a:r>
          </a:p>
          <a:p>
            <a:pPr marL="0" marR="0" indent="0">
              <a:lnSpc>
                <a:spcPct val="150000"/>
              </a:lnSpc>
              <a:spcBef>
                <a:spcPts val="55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Amasis MT Pro" panose="02040504050005020304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65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D8DB7-F97D-334E-78A3-E76E843C7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25" y="172721"/>
            <a:ext cx="9666765" cy="990600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The Gains expected from this conference…..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85D3D-9115-A721-0706-AFBD24448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lvl="1">
              <a:lnSpc>
                <a:spcPct val="150000"/>
              </a:lnSpc>
              <a:spcBef>
                <a:spcPts val="17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r>
              <a:rPr lang="en-US" dirty="0"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Great c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ontribution </a:t>
            </a:r>
            <a:r>
              <a:rPr lang="en-US" spc="5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to</a:t>
            </a:r>
            <a:r>
              <a:rPr lang="en-US" spc="60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the</a:t>
            </a:r>
            <a:r>
              <a:rPr lang="en-US" spc="5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discourse</a:t>
            </a:r>
            <a:r>
              <a:rPr lang="en-US" spc="60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on</a:t>
            </a:r>
            <a:r>
              <a:rPr lang="en-US" spc="5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advancing</a:t>
            </a:r>
            <a:r>
              <a:rPr lang="en-US" spc="5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health</a:t>
            </a:r>
            <a:r>
              <a:rPr lang="en-US" spc="5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equity.</a:t>
            </a:r>
          </a:p>
          <a:p>
            <a:pPr marR="0" lvl="1">
              <a:lnSpc>
                <a:spcPct val="150000"/>
              </a:lnSpc>
              <a:spcBef>
                <a:spcPts val="17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Gain</a:t>
            </a:r>
            <a:r>
              <a:rPr lang="en-US" spc="70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insights</a:t>
            </a:r>
            <a:r>
              <a:rPr lang="en-US" spc="6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into</a:t>
            </a:r>
            <a:r>
              <a:rPr lang="en-US" spc="80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building</a:t>
            </a:r>
            <a:r>
              <a:rPr lang="en-US" spc="7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and</a:t>
            </a:r>
            <a:r>
              <a:rPr lang="en-US" spc="5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sustaining</a:t>
            </a:r>
            <a:r>
              <a:rPr lang="en-US" spc="7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resilient</a:t>
            </a:r>
            <a:r>
              <a:rPr lang="en-US" spc="80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health</a:t>
            </a:r>
            <a:r>
              <a:rPr lang="en-US" spc="70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systems.</a:t>
            </a:r>
          </a:p>
          <a:p>
            <a:pPr marR="0" lvl="1">
              <a:lnSpc>
                <a:spcPct val="150000"/>
              </a:lnSpc>
              <a:spcBef>
                <a:spcPts val="17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Network</a:t>
            </a:r>
            <a:r>
              <a:rPr lang="en-US" spc="2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with</a:t>
            </a:r>
            <a:r>
              <a:rPr lang="en-US" spc="3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influential</a:t>
            </a:r>
            <a:r>
              <a:rPr lang="en-US" spc="30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professionals</a:t>
            </a:r>
            <a:r>
              <a:rPr lang="en-US" spc="3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and</a:t>
            </a:r>
            <a:r>
              <a:rPr lang="en-US" spc="2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thought</a:t>
            </a:r>
            <a:r>
              <a:rPr lang="en-US" spc="40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leaders</a:t>
            </a:r>
            <a:r>
              <a:rPr lang="en-US" spc="40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in</a:t>
            </a:r>
            <a:r>
              <a:rPr lang="en-US" spc="3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the</a:t>
            </a:r>
            <a:r>
              <a:rPr lang="en-US" spc="3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health</a:t>
            </a:r>
            <a:r>
              <a:rPr lang="en-US" spc="35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Microsoft Sans Serif" panose="020B0604020202020204" pitchFamily="34" charset="0"/>
                <a:cs typeface="Georgia" panose="02040502050405020303" pitchFamily="18" charset="0"/>
              </a:rPr>
              <a:t>sector.</a:t>
            </a:r>
          </a:p>
          <a:p>
            <a:pPr marR="0" lvl="1">
              <a:lnSpc>
                <a:spcPct val="150000"/>
              </a:lnSpc>
              <a:spcBef>
                <a:spcPts val="17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Showcase</a:t>
            </a:r>
            <a:r>
              <a:rPr lang="en-US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your</a:t>
            </a:r>
            <a:r>
              <a:rPr lang="en-US" spc="3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organization's</a:t>
            </a:r>
            <a:r>
              <a:rPr lang="en-US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commitment</a:t>
            </a:r>
            <a:r>
              <a:rPr lang="en-US" spc="5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to</a:t>
            </a:r>
            <a:r>
              <a:rPr lang="en-US" spc="5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health</a:t>
            </a:r>
            <a:r>
              <a:rPr lang="en-US" spc="4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equity</a:t>
            </a:r>
            <a:r>
              <a:rPr lang="en-US" spc="50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and</a:t>
            </a:r>
            <a:r>
              <a:rPr lang="en-US" spc="35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Amasis MT Pro" panose="02040504050005020304" pitchFamily="18" charset="0"/>
                <a:ea typeface="Georgia" panose="02040502050405020303" pitchFamily="18" charset="0"/>
                <a:cs typeface="Georgia" panose="02040502050405020303" pitchFamily="18" charset="0"/>
              </a:rPr>
              <a:t>sustainability.</a:t>
            </a:r>
            <a:endParaRPr lang="en-US" dirty="0">
              <a:latin typeface="Amasis MT Pro" panose="020405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809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DFDF0-2359-5028-8A44-B03E0F48E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350" y="172721"/>
            <a:ext cx="9581040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Who are our target audiences for the conference?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6D902-601D-44B9-C8E3-17B494E67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515600" cy="4351338"/>
          </a:xfrm>
        </p:spPr>
        <p:txBody>
          <a:bodyPr/>
          <a:lstStyle/>
          <a:p>
            <a:r>
              <a:rPr lang="en-US" dirty="0"/>
              <a:t>An attendee with Abstract or without.</a:t>
            </a:r>
          </a:p>
          <a:p>
            <a:r>
              <a:rPr lang="en-US" dirty="0"/>
              <a:t>Partner/ well wisher </a:t>
            </a:r>
          </a:p>
          <a:p>
            <a:r>
              <a:rPr lang="en-US" dirty="0"/>
              <a:t>Health care worker from locally and globally.</a:t>
            </a:r>
          </a:p>
          <a:p>
            <a:r>
              <a:rPr lang="en-US" dirty="0"/>
              <a:t> panelists </a:t>
            </a:r>
          </a:p>
          <a:p>
            <a:r>
              <a:rPr lang="en-US" dirty="0"/>
              <a:t>Every one is welcome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02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32BCE-CDF9-6B15-A6FC-7DD6A90FF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050" y="172721"/>
            <a:ext cx="9695340" cy="990600"/>
          </a:xfrm>
        </p:spPr>
        <p:txBody>
          <a:bodyPr/>
          <a:lstStyle/>
          <a:p>
            <a:r>
              <a:rPr lang="en-US" b="1" dirty="0"/>
              <a:t>Conference expectations </a:t>
            </a:r>
            <a:r>
              <a:rPr lang="en-US" dirty="0"/>
              <a:t>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E9475-BA7E-9B6B-934C-447A1107C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675"/>
            <a:ext cx="10515600" cy="4586288"/>
          </a:xfrm>
        </p:spPr>
        <p:txBody>
          <a:bodyPr/>
          <a:lstStyle/>
          <a:p>
            <a:pPr marR="71755" lvl="1">
              <a:lnSpc>
                <a:spcPct val="115000"/>
              </a:lnSpc>
              <a:spcBef>
                <a:spcPts val="185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Keynote</a:t>
            </a:r>
            <a:r>
              <a:rPr lang="en-US" spc="23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Addresses:</a:t>
            </a:r>
            <a:r>
              <a:rPr lang="en-US" spc="19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Insights</a:t>
            </a:r>
            <a:r>
              <a:rPr lang="en-US" spc="13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from</a:t>
            </a:r>
            <a:r>
              <a:rPr lang="en-US" spc="11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renowned</a:t>
            </a:r>
            <a:r>
              <a:rPr lang="en-US" spc="12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experts</a:t>
            </a:r>
            <a:r>
              <a:rPr lang="en-US" spc="13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in</a:t>
            </a:r>
            <a:r>
              <a:rPr lang="en-US" spc="12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health</a:t>
            </a:r>
            <a:r>
              <a:rPr lang="en-US" spc="12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equity</a:t>
            </a:r>
            <a:r>
              <a:rPr lang="en-US" spc="13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and</a:t>
            </a:r>
            <a:r>
              <a:rPr lang="en-US" spc="-28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resilient</a:t>
            </a:r>
            <a:r>
              <a:rPr lang="en-US" spc="6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health</a:t>
            </a:r>
            <a:r>
              <a:rPr lang="en-US" spc="6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systems.</a:t>
            </a:r>
          </a:p>
          <a:p>
            <a:pPr marR="73025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Panel</a:t>
            </a:r>
            <a:r>
              <a:rPr lang="en-US" spc="10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Discussions:</a:t>
            </a:r>
            <a:r>
              <a:rPr lang="en-US" spc="9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Thought-provoking</a:t>
            </a:r>
            <a:r>
              <a:rPr lang="en-US" spc="3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discussions</a:t>
            </a:r>
            <a:r>
              <a:rPr lang="en-US" spc="2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on</a:t>
            </a:r>
            <a:r>
              <a:rPr lang="en-US" spc="2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addressing</a:t>
            </a:r>
            <a:r>
              <a:rPr lang="en-US" spc="3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disparities</a:t>
            </a:r>
            <a:r>
              <a:rPr lang="en-US" spc="-28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and</a:t>
            </a:r>
            <a:r>
              <a:rPr lang="en-US" spc="4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fostering</a:t>
            </a:r>
            <a:r>
              <a:rPr lang="en-US" spc="6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sustainability</a:t>
            </a:r>
            <a:r>
              <a:rPr lang="en-US" spc="6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in</a:t>
            </a:r>
            <a:r>
              <a:rPr lang="en-US" spc="6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healthcare.</a:t>
            </a:r>
          </a:p>
          <a:p>
            <a:pPr marR="69215" lvl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Research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Presentations: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Poster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Displays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and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Presentations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on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cutting-edge</a:t>
            </a:r>
            <a:r>
              <a:rPr lang="en-US" spc="-28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research</a:t>
            </a:r>
            <a:r>
              <a:rPr lang="en-US" spc="5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promoting</a:t>
            </a:r>
            <a:r>
              <a:rPr lang="en-US" spc="6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health</a:t>
            </a:r>
            <a:r>
              <a:rPr lang="en-US" spc="6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equity.</a:t>
            </a:r>
          </a:p>
          <a:p>
            <a:pPr marR="69215" lvl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endParaRPr lang="en-US" dirty="0">
              <a:effectLst/>
              <a:latin typeface="+mj-lt"/>
              <a:ea typeface="Microsoft Sans Serif" panose="020B0604020202020204" pitchFamily="34" charset="0"/>
              <a:cs typeface="Georgia" panose="02040502050405020303" pitchFamily="18" charset="0"/>
            </a:endParaRPr>
          </a:p>
          <a:p>
            <a:pPr marR="0" lvl="1">
              <a:lnSpc>
                <a:spcPts val="1245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Expo:</a:t>
            </a:r>
            <a:r>
              <a:rPr lang="en-US" spc="5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Booths</a:t>
            </a:r>
            <a:r>
              <a:rPr lang="en-US" spc="6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from</a:t>
            </a:r>
            <a:r>
              <a:rPr lang="en-US" spc="5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Conference</a:t>
            </a:r>
            <a:r>
              <a:rPr lang="en-US" spc="6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hosts,</a:t>
            </a:r>
            <a:r>
              <a:rPr lang="en-US" spc="6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session</a:t>
            </a:r>
            <a:r>
              <a:rPr lang="en-US" spc="3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organizers</a:t>
            </a:r>
            <a:r>
              <a:rPr lang="en-US" spc="6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and</a:t>
            </a:r>
            <a:r>
              <a:rPr lang="en-US" spc="5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sponsors</a:t>
            </a:r>
          </a:p>
          <a:p>
            <a:pPr marR="78740" lvl="1">
              <a:lnSpc>
                <a:spcPct val="115000"/>
              </a:lnSpc>
              <a:spcBef>
                <a:spcPts val="145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q"/>
              <a:tabLst>
                <a:tab pos="1371600" algn="l"/>
                <a:tab pos="1372235" algn="l"/>
              </a:tabLst>
            </a:pP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Workshops: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Practical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sessions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to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explore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actionable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strategies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for</a:t>
            </a:r>
            <a:r>
              <a:rPr lang="en-US" spc="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improving</a:t>
            </a:r>
            <a:r>
              <a:rPr lang="en-US" spc="-28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health</a:t>
            </a:r>
            <a:r>
              <a:rPr lang="en-US" spc="55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systems'</a:t>
            </a:r>
            <a:r>
              <a:rPr lang="en-US" spc="70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 </a:t>
            </a:r>
            <a:r>
              <a:rPr lang="en-US" dirty="0">
                <a:effectLst/>
                <a:latin typeface="+mj-lt"/>
                <a:ea typeface="Microsoft Sans Serif" panose="020B0604020202020204" pitchFamily="34" charset="0"/>
                <a:cs typeface="Georgia" panose="02040502050405020303" pitchFamily="18" charset="0"/>
              </a:rPr>
              <a:t>resilience.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982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15E69-FFBE-4B1A-46B3-2868898A7C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4778" y="2785361"/>
            <a:ext cx="8047512" cy="1287277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Amasis MT Pro Light" panose="020403040500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11681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masis MT Pro"/>
        <a:ea typeface=""/>
        <a:cs typeface=""/>
      </a:majorFont>
      <a:minorFont>
        <a:latin typeface="Amasis MT Pro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